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21"/>
  </p:notesMasterIdLst>
  <p:sldIdLst>
    <p:sldId id="281" r:id="rId2"/>
    <p:sldId id="256" r:id="rId3"/>
    <p:sldId id="258" r:id="rId4"/>
    <p:sldId id="260" r:id="rId5"/>
    <p:sldId id="257" r:id="rId6"/>
    <p:sldId id="282" r:id="rId7"/>
    <p:sldId id="261" r:id="rId8"/>
    <p:sldId id="262" r:id="rId9"/>
    <p:sldId id="263" r:id="rId10"/>
    <p:sldId id="264" r:id="rId11"/>
    <p:sldId id="267" r:id="rId12"/>
    <p:sldId id="268" r:id="rId13"/>
    <p:sldId id="270" r:id="rId14"/>
    <p:sldId id="269" r:id="rId15"/>
    <p:sldId id="272" r:id="rId16"/>
    <p:sldId id="273" r:id="rId17"/>
    <p:sldId id="275" r:id="rId18"/>
    <p:sldId id="277" r:id="rId19"/>
    <p:sldId id="283" r:id="rId2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50" autoAdjust="0"/>
  </p:normalViewPr>
  <p:slideViewPr>
    <p:cSldViewPr>
      <p:cViewPr>
        <p:scale>
          <a:sx n="90" d="100"/>
          <a:sy n="90" d="100"/>
        </p:scale>
        <p:origin x="-7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it-IT" noProof="0"/>
              <a:t>Fate clic per modificare il formato delle note</a:t>
            </a:r>
            <a:endParaRPr noProof="0"/>
          </a:p>
        </p:txBody>
      </p:sp>
      <p:sp>
        <p:nvSpPr>
          <p:cNvPr id="8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1363" cy="5349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&lt;intestazione&gt;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349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&lt;data/ora&gt;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0" y="10156825"/>
            <a:ext cx="3281363" cy="534988"/>
          </a:xfrm>
          <a:prstGeom prst="rect">
            <a:avLst/>
          </a:prstGeom>
        </p:spPr>
        <p:txBody>
          <a:bodyPr wrap="none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&lt;piè di pagina&gt;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</p:spPr>
        <p:txBody>
          <a:bodyPr wrap="none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F574B3-D9CE-4F76-9219-DCC29A7261EF}" type="slidenum">
              <a:rPr lang="it-IT"/>
              <a:pPr>
                <a:defRPr/>
              </a:p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8F574B3-D9CE-4F76-9219-DCC29A7261EF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Nel secondo esperimento ci hanno dato una banana un kiwi ed un ananas . Il nostro scopo è estrarre il dna</a:t>
            </a:r>
          </a:p>
        </p:txBody>
      </p:sp>
      <p:sp>
        <p:nvSpPr>
          <p:cNvPr id="35842" name="TextShape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BECA6C-5F43-4CD9-94EF-E792F4937696}" type="slidenum">
              <a:rPr lang="it-IT" sz="1200">
                <a:solidFill>
                  <a:srgbClr val="000000"/>
                </a:solidFill>
                <a:cs typeface="DejaVu Sans" pitchFamily="34" charset="0"/>
              </a:rPr>
              <a:pPr algn="r"/>
              <a:t>11</a:t>
            </a:fld>
            <a:endParaRPr lang="it-IT"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Dopo di che abbiamo schiacciato la banana e il kiwi per separare i grassi e Sali minerali e il Dna.</a:t>
            </a:r>
          </a:p>
        </p:txBody>
      </p:sp>
      <p:sp>
        <p:nvSpPr>
          <p:cNvPr id="37890" name="TextShape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D78377-8B13-4AF4-92FA-B3AC052CBFCB}" type="slidenum">
              <a:rPr lang="it-IT" sz="1200">
                <a:solidFill>
                  <a:srgbClr val="000000"/>
                </a:solidFill>
                <a:cs typeface="DejaVu Sans" pitchFamily="34" charset="0"/>
              </a:rPr>
              <a:pPr algn="r"/>
              <a:t>12</a:t>
            </a:fld>
            <a:endParaRPr lang="it-IT"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Il kiwi spremuto e la banana spremuta l’abbiamo messi in un unico vasetto per ciascuno dei due.</a:t>
            </a:r>
          </a:p>
        </p:txBody>
      </p:sp>
      <p:sp>
        <p:nvSpPr>
          <p:cNvPr id="41986" name="TextShape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BFE6F4-C32B-4BF8-B992-9349EE3F6DE2}" type="slidenum">
              <a:rPr lang="it-IT" sz="1200">
                <a:solidFill>
                  <a:srgbClr val="000000"/>
                </a:solidFill>
                <a:cs typeface="DejaVu Sans" pitchFamily="34" charset="0"/>
              </a:rPr>
              <a:pPr algn="r"/>
              <a:t>13</a:t>
            </a:fld>
            <a:endParaRPr lang="it-IT"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Abbiamo spremuto l’ananas in un bicchiere di plastica e abbiamo cercato di schiacciarla.</a:t>
            </a:r>
          </a:p>
        </p:txBody>
      </p:sp>
      <p:sp>
        <p:nvSpPr>
          <p:cNvPr id="39938" name="TextShape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582683B-22E1-4D37-8682-A8489E792D6A}" type="slidenum">
              <a:rPr lang="it-IT" sz="1200">
                <a:solidFill>
                  <a:srgbClr val="000000"/>
                </a:solidFill>
                <a:cs typeface="DejaVu Sans" pitchFamily="34" charset="0"/>
              </a:rPr>
              <a:pPr algn="r"/>
              <a:t>14</a:t>
            </a:fld>
            <a:endParaRPr lang="it-IT"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dirty="0" smtClean="0"/>
              <a:t>Abbiamo aggiunto l’acqua  e il sale (PER PULIRE IL DNA) poi abbiamo mescolato i composti</a:t>
            </a:r>
          </a:p>
        </p:txBody>
      </p:sp>
      <p:sp>
        <p:nvSpPr>
          <p:cNvPr id="46082" name="TextShape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86513C-3B3D-4F2F-88B9-F87B44F394CA}" type="slidenum">
              <a:rPr lang="it-IT" sz="1200">
                <a:solidFill>
                  <a:srgbClr val="000000"/>
                </a:solidFill>
                <a:cs typeface="DejaVu Sans" pitchFamily="34" charset="0"/>
              </a:rPr>
              <a:pPr algn="r"/>
              <a:t>15</a:t>
            </a:fld>
            <a:endParaRPr lang="it-IT"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Abbiamo messo i composi nei vasetti che abbiamo usato precedentemente per filtrare la ricotta</a:t>
            </a:r>
          </a:p>
        </p:txBody>
      </p:sp>
      <p:sp>
        <p:nvSpPr>
          <p:cNvPr id="48130" name="TextShape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5A4C45B-95CE-4803-B52C-C6C139D92A08}" type="slidenum">
              <a:rPr lang="it-IT" sz="1200">
                <a:solidFill>
                  <a:srgbClr val="000000"/>
                </a:solidFill>
                <a:cs typeface="DejaVu Sans" pitchFamily="34" charset="0"/>
              </a:rPr>
              <a:pPr algn="r"/>
              <a:t>16</a:t>
            </a:fld>
            <a:endParaRPr lang="it-IT"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 abbiamo aggiunto dell’ alcool nelle provette.        </a:t>
            </a:r>
          </a:p>
        </p:txBody>
      </p:sp>
      <p:sp>
        <p:nvSpPr>
          <p:cNvPr id="50179" name="Segnaposto numero diapositiva 3"/>
          <p:cNvSpPr>
            <a:spLocks noGrp="1"/>
          </p:cNvSpPr>
          <p:nvPr>
            <p:ph type="sldNum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C61C9F-393C-4315-A2DB-E1AADEE97B6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Poi abbiamo notato 3 strati in cui il primo c’ erano i Sali minerali nel terzo strato c’ era l’ alcool e in mezzo abbiamo notato il dna</a:t>
            </a:r>
          </a:p>
        </p:txBody>
      </p:sp>
      <p:sp>
        <p:nvSpPr>
          <p:cNvPr id="54274" name="TextShape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B6E9A4-7FF6-4217-A3E0-F321A8C37166}" type="slidenum">
              <a:rPr lang="it-IT" sz="1200">
                <a:solidFill>
                  <a:srgbClr val="000000"/>
                </a:solidFill>
                <a:cs typeface="DejaVu Sans" pitchFamily="34" charset="0"/>
              </a:rPr>
              <a:pPr algn="r"/>
              <a:t>18</a:t>
            </a:fld>
            <a:endParaRPr lang="it-IT"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IN QUESTA DIAPO CERCATEDI FAREUNA PICCOLA INTRODUZIONE CON LO SCOPODIQUELLO CHE SI è FATTO</a:t>
            </a:r>
          </a:p>
        </p:txBody>
      </p:sp>
      <p:sp>
        <p:nvSpPr>
          <p:cNvPr id="15362" name="TextShape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719B47-C428-4E65-9138-FA8E33FAC69F}" type="slidenum">
              <a:rPr lang="it-IT" sz="1200">
                <a:solidFill>
                  <a:srgbClr val="000000"/>
                </a:solidFill>
                <a:cs typeface="DejaVu Sans" pitchFamily="34" charset="0"/>
              </a:rPr>
              <a:pPr algn="r"/>
              <a:t>2</a:t>
            </a:fld>
            <a:endParaRPr lang="it-IT"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ceHolder 1"/>
          <p:cNvSpPr>
            <a:spLocks noGrp="1"/>
          </p:cNvSpPr>
          <p:nvPr>
            <p:ph type="body"/>
          </p:nvPr>
        </p:nvSpPr>
        <p:spPr bwMode="auto">
          <a:xfrm>
            <a:off x="561975" y="4535488"/>
            <a:ext cx="5486400" cy="4114800"/>
          </a:xfrm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I chimici ci hanno dato delle provette in cui abbiamo aggiunto del latte.Nelle provette abbiamo aggiunto dei prodotti diversi:nella prima provetta abbiamo aggiunto il sale,nella seconda l’aceto,nella terza il sapone,nella quarta alcool,nella quinta acqua distillata e limone.</a:t>
            </a:r>
          </a:p>
        </p:txBody>
      </p:sp>
      <p:sp>
        <p:nvSpPr>
          <p:cNvPr id="19458" name="TextShape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7F6462F-34F1-4B1D-AF97-2BEDB2668806}" type="slidenum">
              <a:rPr lang="it-IT" sz="1200">
                <a:solidFill>
                  <a:srgbClr val="000000"/>
                </a:solidFill>
                <a:cs typeface="DejaVu Sans" pitchFamily="34" charset="0"/>
              </a:rPr>
              <a:pPr algn="r"/>
              <a:t>3</a:t>
            </a:fld>
            <a:endParaRPr lang="it-IT"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Abbiamo agitato ogni provetta per vedere quello che accadeva e in ognuno è successo quasi la stessa cosa:si sono attaccati degli agrumi e invece il sapone si è legato ai grassi e di conseguenza è salito in superficie.</a:t>
            </a:r>
          </a:p>
        </p:txBody>
      </p:sp>
      <p:sp>
        <p:nvSpPr>
          <p:cNvPr id="23554" name="TextShape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A01F56-D00D-46D4-8361-A6E6C2C09D25}" type="slidenum">
              <a:rPr lang="it-IT" sz="1200">
                <a:solidFill>
                  <a:srgbClr val="000000"/>
                </a:solidFill>
                <a:cs typeface="DejaVu Sans" pitchFamily="34" charset="0"/>
              </a:rPr>
              <a:pPr algn="r"/>
              <a:t>4</a:t>
            </a:fld>
            <a:endParaRPr lang="it-IT"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ceHolder 1"/>
          <p:cNvSpPr>
            <a:spLocks noGrp="1"/>
          </p:cNvSpPr>
          <p:nvPr>
            <p:ph type="body"/>
          </p:nvPr>
        </p:nvSpPr>
        <p:spPr bwMode="auto">
          <a:xfrm>
            <a:off x="576263" y="1223963"/>
            <a:ext cx="6046787" cy="5327650"/>
          </a:xfrm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Per formaggio si intende il prodotto ottenuto dal latte intero,gli unici ingredienti ammessi nel formaggio sono:il latte,il caglio(fermenti) e il sale. Con questi prodotti si possono produrre molte varietà di formaggi. Il principio di caseificazione è comune alle diverse tipologie e comprende diversi fasi.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ceHolder 1"/>
          <p:cNvSpPr>
            <a:spLocks noGrp="1"/>
          </p:cNvSpPr>
          <p:nvPr>
            <p:ph type="body"/>
          </p:nvPr>
        </p:nvSpPr>
        <p:spPr bwMode="auto">
          <a:xfrm>
            <a:off x="849313" y="4237038"/>
            <a:ext cx="5486400" cy="4114800"/>
          </a:xfrm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ANCHE SE LA VARIETÀ DI FORMAGGI SONO NUMEROSISSIME, IL PRINCIPIO DI </a:t>
            </a:r>
            <a:r>
              <a:rPr lang="it-IT" b="1" smtClean="0"/>
              <a:t>CASEIFICAZIONE</a:t>
            </a:r>
            <a:r>
              <a:rPr lang="it-IT" smtClean="0"/>
              <a:t> E’ COMUNE ALLE DIVERSE TIPOLOGIE E COMPRENDE DIVERSE FASI:</a:t>
            </a:r>
          </a:p>
          <a:p>
            <a:r>
              <a:rPr lang="it-IT" smtClean="0"/>
              <a:t>PREPARAZIONE DEL LATTE</a:t>
            </a:r>
            <a:endParaRPr lang="it-IT" b="1" smtClean="0"/>
          </a:p>
          <a:p>
            <a:r>
              <a:rPr lang="it-IT" smtClean="0"/>
              <a:t>COAGULAZIONE</a:t>
            </a:r>
            <a:endParaRPr lang="it-IT" b="1" smtClean="0"/>
          </a:p>
          <a:p>
            <a:r>
              <a:rPr lang="it-IT" smtClean="0"/>
              <a:t>ROTTURA DELLA CAGLIATA</a:t>
            </a:r>
            <a:endParaRPr lang="it-IT" b="1" smtClean="0"/>
          </a:p>
          <a:p>
            <a:r>
              <a:rPr lang="it-IT" smtClean="0"/>
              <a:t>COTTURA</a:t>
            </a:r>
            <a:endParaRPr lang="it-IT" b="1" smtClean="0"/>
          </a:p>
          <a:p>
            <a:r>
              <a:rPr lang="it-IT" smtClean="0"/>
              <a:t>ESTRAZIONE DELLA CAGLIATA</a:t>
            </a:r>
            <a:endParaRPr lang="it-IT" b="1" smtClean="0"/>
          </a:p>
          <a:p>
            <a:r>
              <a:rPr lang="it-IT" smtClean="0"/>
              <a:t>MESSA IN FORMA</a:t>
            </a:r>
            <a:endParaRPr lang="it-IT" b="1" smtClean="0"/>
          </a:p>
          <a:p>
            <a:r>
              <a:rPr lang="it-IT" smtClean="0"/>
              <a:t>SALAGIONE</a:t>
            </a:r>
            <a:endParaRPr lang="it-IT" b="1" smtClean="0"/>
          </a:p>
          <a:p>
            <a:r>
              <a:rPr lang="it-IT" smtClean="0"/>
              <a:t>MATURAZIONE</a:t>
            </a:r>
          </a:p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5602" name="TextShape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542FB75-FEF8-4009-B992-519BDFFD9F99}" type="slidenum">
              <a:rPr lang="it-IT" sz="1200">
                <a:solidFill>
                  <a:srgbClr val="000000"/>
                </a:solidFill>
                <a:cs typeface="DejaVu Sans" pitchFamily="34" charset="0"/>
              </a:rPr>
              <a:pPr algn="r"/>
              <a:t>7</a:t>
            </a:fld>
            <a:endParaRPr lang="it-IT"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Abbiamo aggiunto il latte con il caglio in un bicchiere di plastica e dentro esso abbiamo inserito un vasetto che usano  i pastori per fare il formaggio e intorno ad esso abbiamo messo della carta . Abbiamo filtrato il formaggio nel vasetto</a:t>
            </a:r>
          </a:p>
        </p:txBody>
      </p:sp>
      <p:sp>
        <p:nvSpPr>
          <p:cNvPr id="27650" name="TextShape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EF7FD3-35E4-4D13-BCDA-2319FF56695A}" type="slidenum">
              <a:rPr lang="it-IT" sz="1200">
                <a:solidFill>
                  <a:srgbClr val="000000"/>
                </a:solidFill>
                <a:cs typeface="DejaVu Sans" pitchFamily="34" charset="0"/>
              </a:rPr>
              <a:pPr algn="r"/>
              <a:t>8</a:t>
            </a:fld>
            <a:endParaRPr lang="it-IT"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Il filtrato del latte è rimasto nel bicchiere ,dal bicchiere l’abbiamo passato nello stampo per la ricotta.</a:t>
            </a:r>
          </a:p>
        </p:txBody>
      </p:sp>
      <p:sp>
        <p:nvSpPr>
          <p:cNvPr id="29698" name="TextShape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DBB268-0FE1-4AAE-80C1-034E05BB1F95}" type="slidenum">
              <a:rPr lang="it-IT" sz="1200">
                <a:solidFill>
                  <a:srgbClr val="000000"/>
                </a:solidFill>
                <a:cs typeface="DejaVu Sans" pitchFamily="34" charset="0"/>
              </a:rPr>
              <a:pPr algn="r"/>
              <a:t>9</a:t>
            </a:fld>
            <a:endParaRPr lang="it-IT"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Dopo di che abbiamo capovolto il formaggio che stava dentro allo stampo e lo abbiamo messo sopra ad un tovagliolo.</a:t>
            </a:r>
          </a:p>
        </p:txBody>
      </p:sp>
      <p:sp>
        <p:nvSpPr>
          <p:cNvPr id="31746" name="TextShape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A80CD0C-7F7A-4749-8DB2-B253CE381B5D}" type="slidenum">
              <a:rPr lang="it-IT" sz="1200">
                <a:solidFill>
                  <a:srgbClr val="000000"/>
                </a:solidFill>
                <a:cs typeface="DejaVu Sans" pitchFamily="34" charset="0"/>
              </a:rPr>
              <a:pPr algn="r"/>
              <a:t>10</a:t>
            </a:fld>
            <a:endParaRPr lang="it-IT">
              <a:cs typeface="DejaVu Sans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po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igura a mano libera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igura a mano libera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1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8B8B8B"/>
                </a:solidFill>
              </a:defRPr>
            </a:lvl1pPr>
            <a:extLst/>
          </a:lstStyle>
          <a:p>
            <a:pPr>
              <a:defRPr/>
            </a:pPr>
            <a:r>
              <a:rPr lang="it-IT"/>
              <a:t>14/10/99</a:t>
            </a:r>
            <a:endParaRPr lang="it-IT" sz="1000">
              <a:latin typeface="+mn-lt"/>
            </a:endParaRPr>
          </a:p>
        </p:txBody>
      </p:sp>
      <p:sp>
        <p:nvSpPr>
          <p:cNvPr id="12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3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8B8B8B"/>
                </a:solidFill>
              </a:defRPr>
            </a:lvl1pPr>
            <a:extLst/>
          </a:lstStyle>
          <a:p>
            <a:pPr>
              <a:defRPr/>
            </a:pPr>
            <a:fld id="{11EAD624-A22E-4403-9FE8-06F26CC33EFF}" type="slidenum">
              <a:rPr lang="it-IT"/>
              <a:pPr>
                <a:defRPr/>
              </a:pPr>
              <a:t>‹N›</a:t>
            </a:fld>
            <a:endParaRPr lang="it-IT" sz="1000"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14/10/99</a:t>
            </a:r>
            <a:endParaRPr lang="it-IT" sz="1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E4C3-F2F3-4BF6-9742-7BC7433E2346}" type="slidenum">
              <a:rPr lang="it-IT"/>
              <a:pPr>
                <a:defRPr/>
              </a:pPr>
              <a:t>‹N›</a:t>
            </a:fld>
            <a:endParaRPr lang="it-IT" sz="10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14/10/99</a:t>
            </a:r>
            <a:endParaRPr lang="it-IT" sz="1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A2874-7941-41D2-BF01-31E81E55933E}" type="slidenum">
              <a:rPr lang="it-IT"/>
              <a:pPr>
                <a:defRPr/>
              </a:pPr>
              <a:t>‹N›</a:t>
            </a:fld>
            <a:endParaRPr lang="it-IT" sz="10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14/10/99</a:t>
            </a:r>
            <a:endParaRPr lang="it-IT" sz="1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7DAE-1619-41A9-A497-3A9EFA75940B}" type="slidenum">
              <a:rPr lang="it-IT"/>
              <a:pPr>
                <a:defRPr/>
              </a:pPr>
              <a:t>‹N›</a:t>
            </a:fld>
            <a:endParaRPr lang="it-IT" sz="10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allone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Gallone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/>
              <a:t>14/10/99</a:t>
            </a:r>
            <a:endParaRPr lang="it-IT" sz="1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12FE56-C108-4A87-ABD0-EB52EDE02603}" type="slidenum">
              <a:rPr lang="it-IT"/>
              <a:pPr>
                <a:defRPr/>
              </a:pPr>
              <a:t>‹N›</a:t>
            </a:fld>
            <a:endParaRPr lang="it-IT" sz="10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14/10/99</a:t>
            </a:r>
            <a:endParaRPr lang="it-IT" sz="1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5DB4-7350-4144-9D5A-7A7021122B3E}" type="slidenum">
              <a:rPr lang="it-IT"/>
              <a:pPr>
                <a:defRPr/>
              </a:pPr>
              <a:t>‹N›</a:t>
            </a:fld>
            <a:endParaRPr lang="it-IT" sz="10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/>
              <a:t>14/10/99</a:t>
            </a:r>
            <a:endParaRPr lang="it-IT" sz="1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034D94-D3E5-49AF-933D-34150B8E0A6B}" type="slidenum">
              <a:rPr lang="it-IT"/>
              <a:pPr>
                <a:defRPr/>
              </a:pPr>
              <a:t>‹N›</a:t>
            </a:fld>
            <a:endParaRPr lang="it-IT" sz="10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14/10/99</a:t>
            </a:r>
            <a:endParaRPr lang="it-IT" sz="1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AB9B9-06FA-471B-AA2C-32798A409B83}" type="slidenum">
              <a:rPr lang="it-IT"/>
              <a:pPr>
                <a:defRPr/>
              </a:pPr>
              <a:t>‹N›</a:t>
            </a:fld>
            <a:endParaRPr lang="it-IT" sz="10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14/10/99</a:t>
            </a:r>
            <a:endParaRPr lang="it-IT" sz="1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F57B7-D388-457F-AC9E-B173896F9A08}" type="slidenum">
              <a:rPr lang="it-IT"/>
              <a:pPr>
                <a:defRPr/>
              </a:pPr>
              <a:t>‹N›</a:t>
            </a:fld>
            <a:endParaRPr lang="it-IT" sz="10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/>
              <a:t>14/10/99</a:t>
            </a:r>
            <a:endParaRPr lang="it-IT" sz="1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174B7A-D072-4183-95A9-299770EE265C}" type="slidenum">
              <a:rPr lang="it-IT"/>
              <a:pPr>
                <a:defRPr/>
              </a:pPr>
              <a:t>‹N›</a:t>
            </a:fld>
            <a:endParaRPr lang="it-IT" sz="10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igura a mano libera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Gallone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Gallone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8B8B8B"/>
                </a:solidFill>
              </a:defRPr>
            </a:lvl1pPr>
            <a:extLst/>
          </a:lstStyle>
          <a:p>
            <a:pPr>
              <a:defRPr/>
            </a:pPr>
            <a:r>
              <a:rPr lang="it-IT"/>
              <a:t>14/10/99</a:t>
            </a:r>
            <a:endParaRPr lang="it-IT" sz="1000">
              <a:latin typeface="+mn-lt"/>
            </a:endParaRPr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3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8B8B8B"/>
                </a:solidFill>
              </a:defRPr>
            </a:lvl1pPr>
            <a:extLst/>
          </a:lstStyle>
          <a:p>
            <a:pPr>
              <a:defRPr/>
            </a:pPr>
            <a:fld id="{8BD9393E-3376-4128-9A59-729D545C986E}" type="slidenum">
              <a:rPr lang="it-IT"/>
              <a:pPr>
                <a:defRPr/>
              </a:pPr>
              <a:t>‹N›</a:t>
            </a:fld>
            <a:endParaRPr lang="it-IT" sz="1000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3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8B8B8B"/>
                </a:solidFill>
                <a:latin typeface="Calibri"/>
                <a:cs typeface="+mn-cs"/>
              </a:defRPr>
            </a:lvl1pPr>
            <a:extLst/>
          </a:lstStyle>
          <a:p>
            <a:pPr>
              <a:defRPr/>
            </a:pPr>
            <a:r>
              <a:rPr lang="it-IT"/>
              <a:t>14/10/99</a:t>
            </a:r>
            <a:endParaRPr lang="it-IT">
              <a:latin typeface="+mn-lt"/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smtClean="0">
                <a:solidFill>
                  <a:srgbClr val="8B8B8B"/>
                </a:solidFill>
                <a:latin typeface="Calibri"/>
                <a:cs typeface="+mn-cs"/>
              </a:defRPr>
            </a:lvl1pPr>
            <a:extLst/>
          </a:lstStyle>
          <a:p>
            <a:pPr>
              <a:defRPr/>
            </a:pPr>
            <a:fld id="{A44BAA84-B41D-4791-803D-BB952CDAB598}" type="slidenum">
              <a:rPr lang="it-IT"/>
              <a:pPr>
                <a:defRPr/>
              </a:pPr>
              <a:t>‹N›</a:t>
            </a:fld>
            <a:endParaRPr lang="it-IT">
              <a:latin typeface="+mn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4" r:id="rId1"/>
    <p:sldLayoutId id="2147483913" r:id="rId2"/>
    <p:sldLayoutId id="2147483915" r:id="rId3"/>
    <p:sldLayoutId id="2147483912" r:id="rId4"/>
    <p:sldLayoutId id="2147483916" r:id="rId5"/>
    <p:sldLayoutId id="2147483911" r:id="rId6"/>
    <p:sldLayoutId id="2147483910" r:id="rId7"/>
    <p:sldLayoutId id="2147483917" r:id="rId8"/>
    <p:sldLayoutId id="2147483918" r:id="rId9"/>
    <p:sldLayoutId id="2147483909" r:id="rId10"/>
    <p:sldLayoutId id="214748390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0"/>
            <a:ext cx="9144001" cy="6858001"/>
            <a:chOff x="0" y="0"/>
            <a:chExt cx="9144001" cy="6858001"/>
          </a:xfrm>
        </p:grpSpPr>
        <p:pic>
          <p:nvPicPr>
            <p:cNvPr id="60419" name="Picture 3" descr="alimentazione-nello-sport-630x300"/>
            <p:cNvPicPr>
              <a:picLocks noChangeAspect="1" noChangeArrowheads="1"/>
            </p:cNvPicPr>
            <p:nvPr/>
          </p:nvPicPr>
          <p:blipFill>
            <a:blip r:embed="rId3" cstate="print"/>
            <a:srcRect l="29250"/>
            <a:stretch>
              <a:fillRect/>
            </a:stretch>
          </p:blipFill>
          <p:spPr bwMode="auto">
            <a:xfrm rot="16200000">
              <a:off x="3406775" y="1120776"/>
              <a:ext cx="6858001" cy="4616450"/>
            </a:xfrm>
            <a:prstGeom prst="rect">
              <a:avLst/>
            </a:prstGeom>
            <a:noFill/>
          </p:spPr>
        </p:pic>
        <p:pic>
          <p:nvPicPr>
            <p:cNvPr id="60420" name="Picture 4" descr="cattiva 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-1143000" y="1143000"/>
              <a:ext cx="6858000" cy="4572000"/>
            </a:xfrm>
            <a:prstGeom prst="rect">
              <a:avLst/>
            </a:prstGeom>
            <a:noFill/>
          </p:spPr>
        </p:pic>
        <p:sp>
          <p:nvSpPr>
            <p:cNvPr id="60421" name="Text Box 1"/>
            <p:cNvSpPr txBox="1">
              <a:spLocks noChangeArrowheads="1"/>
            </p:cNvSpPr>
            <p:nvPr/>
          </p:nvSpPr>
          <p:spPr bwMode="auto">
            <a:xfrm>
              <a:off x="1547813" y="5445125"/>
              <a:ext cx="6911975" cy="792163"/>
            </a:xfrm>
            <a:prstGeom prst="rect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39725" algn="ctr" defTabSz="449263">
                <a:spcBef>
                  <a:spcPts val="700"/>
                </a:spcBef>
                <a:buSzPct val="100000"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r>
                <a:rPr lang="it-IT" sz="2400" b="1">
                  <a:solidFill>
                    <a:srgbClr val="000000"/>
                  </a:solidFill>
                  <a:ea typeface="Microsoft YaHei" pitchFamily="34" charset="-122"/>
                </a:rPr>
                <a:t>PROGETTO DEL DIPARTIMENTO DI MATEMATICA E TECNOLOGIA</a:t>
              </a:r>
            </a:p>
          </p:txBody>
        </p:sp>
        <p:sp>
          <p:nvSpPr>
            <p:cNvPr id="60422" name="Rectangle 6"/>
            <p:cNvSpPr>
              <a:spLocks noChangeArrowheads="1"/>
            </p:cNvSpPr>
            <p:nvPr/>
          </p:nvSpPr>
          <p:spPr bwMode="auto">
            <a:xfrm>
              <a:off x="250825" y="2492375"/>
              <a:ext cx="8569325" cy="701675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4000" b="1">
                  <a:solidFill>
                    <a:srgbClr val="000000"/>
                  </a:solidFill>
                  <a:ea typeface="Microsoft YaHei" pitchFamily="34" charset="-122"/>
                </a:rPr>
                <a:t>		“SEI QUEL CHE MANGI?”</a:t>
              </a:r>
            </a:p>
          </p:txBody>
        </p:sp>
        <p:sp>
          <p:nvSpPr>
            <p:cNvPr id="60423" name="Rectangle 7"/>
            <p:cNvSpPr>
              <a:spLocks noChangeArrowheads="1"/>
            </p:cNvSpPr>
            <p:nvPr/>
          </p:nvSpPr>
          <p:spPr bwMode="auto">
            <a:xfrm>
              <a:off x="3059113" y="188913"/>
              <a:ext cx="3240087" cy="822325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2400" b="1">
                  <a:solidFill>
                    <a:srgbClr val="000000"/>
                  </a:solidFill>
                  <a:ea typeface="Microsoft YaHei" pitchFamily="34" charset="-122"/>
                </a:rPr>
                <a:t>I.C. Ormea</a:t>
              </a:r>
            </a:p>
            <a:p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2400" b="1">
                  <a:solidFill>
                    <a:srgbClr val="000000"/>
                  </a:solidFill>
                  <a:ea typeface="Microsoft YaHei" pitchFamily="34" charset="-122"/>
                </a:rPr>
                <a:t>A.S. 2014-2015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>
              <a:latin typeface="Lucida Sans Unicode" pitchFamily="34" charset="0"/>
            </a:endParaRPr>
          </a:p>
        </p:txBody>
      </p:sp>
      <p:pic>
        <p:nvPicPr>
          <p:cNvPr id="30722" name="Segnaposto contenuto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76250"/>
            <a:ext cx="352901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Shape 2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>
              <a:latin typeface="Lucida Sans Unicode" pitchFamily="34" charset="0"/>
            </a:endParaRPr>
          </a:p>
        </p:txBody>
      </p:sp>
      <p:sp>
        <p:nvSpPr>
          <p:cNvPr id="30724" name="Rettangolo 4"/>
          <p:cNvSpPr>
            <a:spLocks noChangeArrowheads="1"/>
          </p:cNvSpPr>
          <p:nvPr/>
        </p:nvSpPr>
        <p:spPr bwMode="auto">
          <a:xfrm>
            <a:off x="4356100" y="1700213"/>
            <a:ext cx="446405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800" b="1">
                <a:solidFill>
                  <a:schemeClr val="tx2"/>
                </a:solidFill>
                <a:latin typeface="Lucida Sans Unicode" pitchFamily="34" charset="0"/>
              </a:rPr>
              <a:t>ED ECCO I NOSTRI FORMAGGI!!!!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Shape 1"/>
          <p:cNvSpPr txBox="1"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600" b="1">
                <a:latin typeface="Calibri" pitchFamily="34" charset="0"/>
              </a:rPr>
              <a:t>Estrazione del DNA della frutta</a:t>
            </a:r>
            <a:endParaRPr lang="it-IT" sz="3600" b="1">
              <a:latin typeface="Lucida Sans Unicode" pitchFamily="34" charset="0"/>
            </a:endParaRPr>
          </a:p>
        </p:txBody>
      </p:sp>
      <p:pic>
        <p:nvPicPr>
          <p:cNvPr id="34818" name="Segnaposto contenuto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84313"/>
            <a:ext cx="40386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Segnaposto contenuto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12875"/>
            <a:ext cx="4038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ttangolo 4"/>
          <p:cNvSpPr>
            <a:spLocks noChangeArrowheads="1"/>
          </p:cNvSpPr>
          <p:nvPr/>
        </p:nvSpPr>
        <p:spPr bwMode="auto">
          <a:xfrm>
            <a:off x="1258888" y="4652963"/>
            <a:ext cx="71294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solidFill>
                  <a:schemeClr val="tx2"/>
                </a:solidFill>
                <a:latin typeface="Lucida Sans Unicode" pitchFamily="34" charset="0"/>
              </a:rPr>
              <a:t>Nel secondo esperimento abbiamo estratto il DNA da banana e kiwi.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>
              <a:latin typeface="Lucida Sans Unicode" pitchFamily="34" charset="0"/>
            </a:endParaRPr>
          </a:p>
        </p:txBody>
      </p:sp>
      <p:pic>
        <p:nvPicPr>
          <p:cNvPr id="36866" name="Segnaposto contenuto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92150"/>
            <a:ext cx="39227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Segnaposto contenuto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463" y="692150"/>
            <a:ext cx="33940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ttangolo 5"/>
          <p:cNvSpPr>
            <a:spLocks noChangeArrowheads="1"/>
          </p:cNvSpPr>
          <p:nvPr/>
        </p:nvSpPr>
        <p:spPr bwMode="auto">
          <a:xfrm>
            <a:off x="2286000" y="4365625"/>
            <a:ext cx="4572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solidFill>
                  <a:schemeClr val="tx2"/>
                </a:solidFill>
                <a:latin typeface="Lucida Sans Unicode" pitchFamily="34" charset="0"/>
              </a:rPr>
              <a:t>Abbiamo schiacciato la banana e il kiwi con una forchetta.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>
              <a:latin typeface="Lucida Sans Unicode" pitchFamily="34" charset="0"/>
            </a:endParaRPr>
          </a:p>
        </p:txBody>
      </p:sp>
      <p:pic>
        <p:nvPicPr>
          <p:cNvPr id="40962" name="Segnaposto contenuto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339407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Segnaposto contenuto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48680"/>
            <a:ext cx="33940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ttangolo 4"/>
          <p:cNvSpPr>
            <a:spLocks noChangeArrowheads="1"/>
          </p:cNvSpPr>
          <p:nvPr/>
        </p:nvSpPr>
        <p:spPr bwMode="auto">
          <a:xfrm>
            <a:off x="1979712" y="4365104"/>
            <a:ext cx="57605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tx2"/>
                </a:solidFill>
                <a:latin typeface="Lucida Sans Unicode" pitchFamily="34" charset="0"/>
              </a:rPr>
              <a:t>Abbiamo travasato </a:t>
            </a:r>
            <a:r>
              <a:rPr lang="it-IT" sz="2800" dirty="0" smtClean="0">
                <a:solidFill>
                  <a:schemeClr val="tx2"/>
                </a:solidFill>
                <a:latin typeface="Lucida Sans Unicode" pitchFamily="34" charset="0"/>
              </a:rPr>
              <a:t>le </a:t>
            </a:r>
            <a:r>
              <a:rPr lang="it-IT" sz="2800" dirty="0">
                <a:solidFill>
                  <a:schemeClr val="tx2"/>
                </a:solidFill>
                <a:latin typeface="Lucida Sans Unicode" pitchFamily="34" charset="0"/>
              </a:rPr>
              <a:t>poltiglie di kiwi e banana in due vasetti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>
              <a:latin typeface="Lucida Sans Unicode" pitchFamily="34" charset="0"/>
            </a:endParaRPr>
          </a:p>
        </p:txBody>
      </p:sp>
      <p:pic>
        <p:nvPicPr>
          <p:cNvPr id="38914" name="Segnaposto contenuto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2656"/>
            <a:ext cx="37052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Segnaposto contenuto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452596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ttangolo 4"/>
          <p:cNvSpPr>
            <a:spLocks noChangeArrowheads="1"/>
          </p:cNvSpPr>
          <p:nvPr/>
        </p:nvSpPr>
        <p:spPr bwMode="auto">
          <a:xfrm>
            <a:off x="755576" y="3861048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dirty="0">
                <a:solidFill>
                  <a:schemeClr val="tx2"/>
                </a:solidFill>
                <a:latin typeface="Lucida Sans Unicode" pitchFamily="34" charset="0"/>
              </a:rPr>
              <a:t>Abbiamo cercato di schiacciare un pezzo di ananas e di spremerne il succo che poi abbiamo aggiunto a kiwi e banana.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>
              <a:latin typeface="Lucida Sans Unicode" pitchFamily="34" charset="0"/>
            </a:endParaRPr>
          </a:p>
        </p:txBody>
      </p:sp>
      <p:pic>
        <p:nvPicPr>
          <p:cNvPr id="45058" name="Segnaposto contenuto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2906091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Segnaposto contenuto 7"/>
          <p:cNvPicPr>
            <a:picLocks noChangeAspect="1" noChangeArrowheads="1"/>
          </p:cNvPicPr>
          <p:nvPr/>
        </p:nvPicPr>
        <p:blipFill>
          <a:blip r:embed="rId4" cstate="print"/>
          <a:srcRect b="12121"/>
          <a:stretch>
            <a:fillRect/>
          </a:stretch>
        </p:blipFill>
        <p:spPr bwMode="auto">
          <a:xfrm>
            <a:off x="3275856" y="1124744"/>
            <a:ext cx="303018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Rettangolo 4"/>
          <p:cNvSpPr>
            <a:spLocks noChangeArrowheads="1"/>
          </p:cNvSpPr>
          <p:nvPr/>
        </p:nvSpPr>
        <p:spPr bwMode="auto">
          <a:xfrm>
            <a:off x="467544" y="3933056"/>
            <a:ext cx="8135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dirty="0">
                <a:solidFill>
                  <a:schemeClr val="tx2"/>
                </a:solidFill>
                <a:latin typeface="Lucida Sans Unicode" pitchFamily="34" charset="0"/>
              </a:rPr>
              <a:t>Abbiamo aggiunto ai vasetti del sapone per piatti che ha la funzione di </a:t>
            </a:r>
            <a:r>
              <a:rPr lang="it-IT" sz="2800" dirty="0" smtClean="0">
                <a:solidFill>
                  <a:schemeClr val="tx2"/>
                </a:solidFill>
                <a:latin typeface="Lucida Sans Unicode" pitchFamily="34" charset="0"/>
              </a:rPr>
              <a:t>eliminare i grassi </a:t>
            </a:r>
            <a:r>
              <a:rPr lang="it-IT" sz="2800" dirty="0">
                <a:solidFill>
                  <a:schemeClr val="tx2"/>
                </a:solidFill>
                <a:latin typeface="Lucida Sans Unicode" pitchFamily="34" charset="0"/>
              </a:rPr>
              <a:t>e del sale per togliere i sali minerali.</a:t>
            </a:r>
          </a:p>
        </p:txBody>
      </p:sp>
      <p:pic>
        <p:nvPicPr>
          <p:cNvPr id="6" name="Segnaposto contenuto 4"/>
          <p:cNvPicPr>
            <a:picLocks noChangeAspect="1" noChangeArrowheads="1"/>
          </p:cNvPicPr>
          <p:nvPr/>
        </p:nvPicPr>
        <p:blipFill>
          <a:blip r:embed="rId5" cstate="print"/>
          <a:srcRect l="31839" t="21735" b="15237"/>
          <a:stretch>
            <a:fillRect/>
          </a:stretch>
        </p:blipFill>
        <p:spPr bwMode="auto">
          <a:xfrm>
            <a:off x="6516216" y="1124769"/>
            <a:ext cx="2313459" cy="208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>
              <a:latin typeface="Lucida Sans Unicode" pitchFamily="34" charset="0"/>
            </a:endParaRPr>
          </a:p>
        </p:txBody>
      </p:sp>
      <p:pic>
        <p:nvPicPr>
          <p:cNvPr id="47106" name="Segnaposto contenuto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268413"/>
            <a:ext cx="40386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Segnaposto contenuto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68413"/>
            <a:ext cx="40386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ttangolo 4"/>
          <p:cNvSpPr>
            <a:spLocks noChangeArrowheads="1"/>
          </p:cNvSpPr>
          <p:nvPr/>
        </p:nvSpPr>
        <p:spPr bwMode="auto">
          <a:xfrm>
            <a:off x="468313" y="4365625"/>
            <a:ext cx="8135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solidFill>
                  <a:schemeClr val="tx2"/>
                </a:solidFill>
                <a:latin typeface="Lucida Sans Unicode" pitchFamily="34" charset="0"/>
              </a:rPr>
              <a:t>Abbiamo filtrato il contenuto dei vasetti e abbiamo trasferito il filtrato in alcune provette.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>
              <a:latin typeface="Lucida Sans Unicode" pitchFamily="34" charset="0"/>
            </a:endParaRPr>
          </a:p>
        </p:txBody>
      </p:sp>
      <p:pic>
        <p:nvPicPr>
          <p:cNvPr id="49154" name="Segnaposto contenuto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052513"/>
            <a:ext cx="33940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Segnaposto contenuto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054100"/>
            <a:ext cx="33940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ttangolo 4"/>
          <p:cNvSpPr>
            <a:spLocks noChangeArrowheads="1"/>
          </p:cNvSpPr>
          <p:nvPr/>
        </p:nvSpPr>
        <p:spPr bwMode="auto">
          <a:xfrm>
            <a:off x="611560" y="4797152"/>
            <a:ext cx="8135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dirty="0">
                <a:solidFill>
                  <a:schemeClr val="tx2"/>
                </a:solidFill>
                <a:latin typeface="Lucida Sans Unicode" pitchFamily="34" charset="0"/>
              </a:rPr>
              <a:t>Abbiamo aggiunto alcol nelle provette.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>
              <a:latin typeface="Lucida Sans Unicode" pitchFamily="34" charset="0"/>
            </a:endParaRPr>
          </a:p>
        </p:txBody>
      </p:sp>
      <p:pic>
        <p:nvPicPr>
          <p:cNvPr id="53250" name="Segnaposto contenuto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908050"/>
            <a:ext cx="33940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Segnaposto contenuto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908050"/>
            <a:ext cx="33940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ttangolo 4"/>
          <p:cNvSpPr>
            <a:spLocks noChangeArrowheads="1"/>
          </p:cNvSpPr>
          <p:nvPr/>
        </p:nvSpPr>
        <p:spPr bwMode="auto">
          <a:xfrm>
            <a:off x="684213" y="4076700"/>
            <a:ext cx="76327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solidFill>
                  <a:srgbClr val="FFC000"/>
                </a:solidFill>
                <a:latin typeface="Lucida Sans Unicode" pitchFamily="34" charset="0"/>
              </a:rPr>
              <a:t>Abbiamo notato che in ogni provetta si sono formati due strati e all’interfaccia abbiamo notato la separazione del DNA</a:t>
            </a:r>
          </a:p>
        </p:txBody>
      </p:sp>
      <p:cxnSp>
        <p:nvCxnSpPr>
          <p:cNvPr id="8" name="Connettore 2 7"/>
          <p:cNvCxnSpPr/>
          <p:nvPr/>
        </p:nvCxnSpPr>
        <p:spPr>
          <a:xfrm flipH="1" flipV="1">
            <a:off x="6876256" y="2348880"/>
            <a:ext cx="936104" cy="576064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7452320" y="2996952"/>
            <a:ext cx="67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DNA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331913" y="404813"/>
            <a:ext cx="671671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800" dirty="0"/>
              <a:t>Realizzato da</a:t>
            </a:r>
          </a:p>
          <a:p>
            <a:endParaRPr lang="it-IT" sz="2800" dirty="0"/>
          </a:p>
          <a:p>
            <a:pPr>
              <a:buFontTx/>
              <a:buChar char="•"/>
            </a:pPr>
            <a:r>
              <a:rPr lang="it-IT" sz="2800" dirty="0"/>
              <a:t>Riccardo Di Clemente</a:t>
            </a:r>
          </a:p>
          <a:p>
            <a:pPr>
              <a:buFontTx/>
              <a:buChar char="•"/>
            </a:pPr>
            <a:r>
              <a:rPr lang="it-IT" sz="2800" dirty="0" smtClean="0"/>
              <a:t>Siria </a:t>
            </a:r>
            <a:r>
              <a:rPr lang="it-IT" sz="2800" dirty="0" err="1" smtClean="0"/>
              <a:t>Manili</a:t>
            </a:r>
            <a:endParaRPr lang="it-IT" sz="2800" dirty="0" smtClean="0"/>
          </a:p>
          <a:p>
            <a:pPr>
              <a:buFontTx/>
              <a:buChar char="•"/>
            </a:pPr>
            <a:r>
              <a:rPr lang="it-IT" sz="2800" dirty="0" err="1" smtClean="0"/>
              <a:t>El</a:t>
            </a:r>
            <a:r>
              <a:rPr lang="it-IT" sz="2800" dirty="0" smtClean="0"/>
              <a:t> </a:t>
            </a:r>
            <a:r>
              <a:rPr lang="it-IT" sz="2800" dirty="0"/>
              <a:t>Medi </a:t>
            </a:r>
            <a:r>
              <a:rPr lang="it-IT" sz="2800" dirty="0" err="1"/>
              <a:t>Sarif</a:t>
            </a:r>
            <a:endParaRPr lang="it-IT" sz="2800" dirty="0"/>
          </a:p>
          <a:p>
            <a:pPr>
              <a:buFontTx/>
              <a:buChar char="•"/>
            </a:pPr>
            <a:r>
              <a:rPr lang="it-IT" sz="2800" dirty="0"/>
              <a:t>Maria </a:t>
            </a:r>
            <a:r>
              <a:rPr lang="it-IT" sz="2800" dirty="0" err="1" smtClean="0"/>
              <a:t>Tonucci</a:t>
            </a:r>
            <a:endParaRPr lang="it-IT" sz="2800" dirty="0" smtClean="0"/>
          </a:p>
          <a:p>
            <a:pPr>
              <a:buFontTx/>
              <a:buChar char="•"/>
            </a:pPr>
            <a:r>
              <a:rPr lang="it-IT" sz="2800" dirty="0" smtClean="0"/>
              <a:t>Gabriel Smeraldi</a:t>
            </a:r>
            <a:endParaRPr lang="it-IT" sz="2800" dirty="0"/>
          </a:p>
          <a:p>
            <a:pPr>
              <a:buFontTx/>
              <a:buChar char="•"/>
            </a:pPr>
            <a:endParaRPr lang="it-IT" sz="2800" dirty="0"/>
          </a:p>
          <a:p>
            <a:r>
              <a:rPr lang="it-IT" sz="2800" dirty="0"/>
              <a:t>Classe 2H</a:t>
            </a:r>
          </a:p>
          <a:p>
            <a:endParaRPr lang="it-IT" sz="2800" dirty="0"/>
          </a:p>
          <a:p>
            <a:r>
              <a:rPr lang="it-IT" sz="2800" dirty="0"/>
              <a:t>In seguito alla frequenza di un laboratorio pomeridiano in collaborazione con i ricercatori del Museo di Chimica dell’Università la sapienza di Roma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testo 5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971550"/>
          </a:xfrm>
        </p:spPr>
        <p:txBody>
          <a:bodyPr/>
          <a:lstStyle/>
          <a:p>
            <a:r>
              <a:rPr lang="it-IT" b="1" smtClean="0"/>
              <a:t>Tecnica di produzione del formaggio </a:t>
            </a:r>
          </a:p>
        </p:txBody>
      </p:sp>
      <p:sp>
        <p:nvSpPr>
          <p:cNvPr id="14339" name="Segnaposto testo 7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1042988"/>
          </a:xfrm>
        </p:spPr>
        <p:txBody>
          <a:bodyPr/>
          <a:lstStyle/>
          <a:p>
            <a:r>
              <a:rPr lang="it-IT" b="1" smtClean="0"/>
              <a:t>Tecnica della produzione dell’estrazione del DNA </a:t>
            </a:r>
          </a:p>
        </p:txBody>
      </p:sp>
      <p:pic>
        <p:nvPicPr>
          <p:cNvPr id="14340" name="Segnaposto contenuto 4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8538" y="1444625"/>
            <a:ext cx="2957512" cy="3941763"/>
          </a:xfrm>
          <a:ln>
            <a:prstDash val="solid"/>
          </a:ln>
        </p:spPr>
      </p:pic>
      <p:pic>
        <p:nvPicPr>
          <p:cNvPr id="14341" name="Segnaposto contenuto 7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87950" y="1444625"/>
            <a:ext cx="3200400" cy="3941763"/>
          </a:xfrm>
          <a:ln>
            <a:prstDash val="solid"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11188" y="260350"/>
            <a:ext cx="7648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/>
              <a:t>LABORATORIO DI CHIMICA DELL’ALIMENTAZIONE</a:t>
            </a:r>
          </a:p>
          <a:p>
            <a:endParaRPr lang="it-IT" sz="2400"/>
          </a:p>
          <a:p>
            <a:r>
              <a:rPr lang="it-IT" sz="2400"/>
              <a:t>In collaborazione con l’Università La Sapienza di Roma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egnaposto contenuto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2123728" cy="23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Segnaposto contenuto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836712"/>
            <a:ext cx="277317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1476375" y="4005263"/>
            <a:ext cx="6946900" cy="22828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rgbClr val="78D6EA"/>
                </a:solidFill>
                <a:latin typeface="Lucida Sans Unicode" pitchFamily="34" charset="0"/>
              </a:rPr>
              <a:t>In alcune provette contenenti latte abbiamo aggiunto dei prodotti diversi: nella prima provetta abbiamo aggiunto il sale, nella seconda l’aceto, nella terza il sapone, nella quarta alcool, nella quinta succo di limone. Abbiamo messo dei tappi sopra le provette. </a:t>
            </a:r>
          </a:p>
        </p:txBody>
      </p:sp>
      <p:pic>
        <p:nvPicPr>
          <p:cNvPr id="18438" name="Segnaposto contenuto 6"/>
          <p:cNvPicPr>
            <a:picLocks noChangeAspect="1" noChangeArrowheads="1"/>
          </p:cNvPicPr>
          <p:nvPr/>
        </p:nvPicPr>
        <p:blipFill>
          <a:blip r:embed="rId5" cstate="print"/>
          <a:srcRect r="21587"/>
          <a:stretch>
            <a:fillRect/>
          </a:stretch>
        </p:blipFill>
        <p:spPr bwMode="auto">
          <a:xfrm>
            <a:off x="6156176" y="980728"/>
            <a:ext cx="2744606" cy="223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252536" y="-90265"/>
            <a:ext cx="9144000" cy="1143001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z="3200" dirty="0" smtClean="0">
                <a:effectLst/>
              </a:rPr>
              <a:t>Separazione di alcune componenti del latte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Segnaposto contenuto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81075"/>
            <a:ext cx="4038600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Shape 2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>
              <a:latin typeface="Lucida Sans Unicode" pitchFamily="34" charset="0"/>
            </a:endParaRPr>
          </a:p>
        </p:txBody>
      </p:sp>
      <p:sp>
        <p:nvSpPr>
          <p:cNvPr id="22532" name="Rettangolo 4"/>
          <p:cNvSpPr>
            <a:spLocks noChangeArrowheads="1"/>
          </p:cNvSpPr>
          <p:nvPr/>
        </p:nvSpPr>
        <p:spPr bwMode="auto">
          <a:xfrm>
            <a:off x="4643438" y="765175"/>
            <a:ext cx="38893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chemeClr val="tx2"/>
                </a:solidFill>
                <a:latin typeface="Lucida Sans Unicode" pitchFamily="34" charset="0"/>
              </a:rPr>
              <a:t>Abbiamo agitato ogni provetta per vedere quello che accadeva e in ognuna abbiamo assistito alla separazione di alcune componenti del latte: con il limone e l’aceto si formano dei grumi della proteina caseina; invece il sapone si è legato ai grassi e di conseguenza è salito in superficie.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288" y="1254125"/>
            <a:ext cx="8280400" cy="483870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2400">
                <a:solidFill>
                  <a:srgbClr val="7ACBE0"/>
                </a:solidFill>
                <a:latin typeface="Lucida Sans Unicode" pitchFamily="34" charset="0"/>
              </a:rPr>
              <a:t>Per formaggio si intende il prodotto ottenuto dal latte intero, parzialmente scremato, scremato oppure dalla crema, crema di siero o di latticello, soli o in combinazione tra loro, in seguito a coagulazione acida o presamica, anche facendo uso di fermenti o cloruro di sodio. </a:t>
            </a:r>
          </a:p>
          <a:p>
            <a:endParaRPr lang="it-IT" sz="2400">
              <a:solidFill>
                <a:srgbClr val="7ACBE0"/>
              </a:solidFill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it-IT" sz="2400">
                <a:solidFill>
                  <a:srgbClr val="7ACBE0"/>
                </a:solidFill>
                <a:latin typeface="Lucida Sans Unicode" pitchFamily="34" charset="0"/>
              </a:rPr>
              <a:t>Gli unici ingredienti ammessi nel formaggio sono:il latte, il caglio e il sale. Con questi prodotti si possono produrre molte varietà di formaggi.</a:t>
            </a:r>
          </a:p>
          <a:p>
            <a:endParaRPr lang="it-IT" sz="2400">
              <a:solidFill>
                <a:srgbClr val="7ACBE0"/>
              </a:solidFill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it-IT" sz="2400">
                <a:solidFill>
                  <a:srgbClr val="7ACBE0"/>
                </a:solidFill>
                <a:latin typeface="Lucida Sans Unicode" pitchFamily="34" charset="0"/>
              </a:rPr>
              <a:t>Il principio di caseificazione è comune alle diverse tipologie e comprende diversi fasi.</a:t>
            </a:r>
          </a:p>
        </p:txBody>
      </p:sp>
      <p:sp>
        <p:nvSpPr>
          <p:cNvPr id="16386" name="CasellaDiTesto 2"/>
          <p:cNvSpPr txBox="1">
            <a:spLocks noChangeArrowheads="1"/>
          </p:cNvSpPr>
          <p:nvPr/>
        </p:nvSpPr>
        <p:spPr bwMode="auto">
          <a:xfrm>
            <a:off x="1511300" y="257175"/>
            <a:ext cx="6877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>
                <a:latin typeface="Lucida Sans Unicode" pitchFamily="34" charset="0"/>
              </a:rPr>
              <a:t>Produzione del formaggio</a:t>
            </a:r>
          </a:p>
        </p:txBody>
      </p:sp>
    </p:spTree>
  </p:cSld>
  <p:clrMapOvr>
    <a:masterClrMapping/>
  </p:clrMapOvr>
  <p:transition advTm="2000"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>
          <a:xfrm>
            <a:off x="539552" y="332656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z="3700" dirty="0" smtClean="0">
                <a:effectLst/>
              </a:rPr>
              <a:t>PREPARAZIONE DEL FORMAGGIO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t-IT" sz="2000" dirty="0" smtClean="0"/>
              <a:t>Per preparare il formaggio a partire dal latte abbiamo utilizzato il caglio.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t-IT" sz="2000" b="1" dirty="0" smtClean="0"/>
              <a:t>Il </a:t>
            </a:r>
            <a:r>
              <a:rPr lang="it-IT" sz="2000" b="1" u="sng" dirty="0" smtClean="0"/>
              <a:t>caglio</a:t>
            </a:r>
            <a:r>
              <a:rPr lang="it-IT" sz="2000" dirty="0" smtClean="0"/>
              <a:t> è una sostanza (detta anche </a:t>
            </a:r>
            <a:r>
              <a:rPr lang="it-IT" sz="2000" b="1" i="1" u="sng" dirty="0" smtClean="0"/>
              <a:t>presame</a:t>
            </a:r>
            <a:r>
              <a:rPr lang="it-IT" sz="2000" dirty="0" smtClean="0"/>
              <a:t>), costituita in gran parte da enzimi (chimosina o rennina, pepsina e tripsina), che si adopera per far coagulare il latte e trasformarlo in formaggio.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t-IT" sz="2000" dirty="0" smtClean="0"/>
              <a:t>Può essere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1600" dirty="0" smtClean="0"/>
              <a:t>animale (ricavato dall’abomaso o quarto stomaco di animali ruminanti ancora lattanti),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1600" dirty="0" smtClean="0"/>
              <a:t>vegetale (fiori di carciofo selvatico, lattice di fico, funghi),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1600" dirty="0" smtClean="0"/>
              <a:t>sintetico (prodotto da batteri modificati geneticamente).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it-IT" sz="20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t-IT" sz="2000" dirty="0" smtClean="0"/>
              <a:t>Provoca la coagulazione della caseina del latte e la separazione dal siero di una pasta gelatinosa, la </a:t>
            </a:r>
            <a:r>
              <a:rPr lang="it-IT" sz="2000" b="1" i="1" u="sng" dirty="0" smtClean="0"/>
              <a:t>cagliata</a:t>
            </a:r>
            <a:r>
              <a:rPr lang="it-IT" sz="2000" dirty="0" smtClean="0"/>
              <a:t>, in cui sono presenti, oltre alla caseina, parte delle sostanze grasse, vitamine e minerali del latte di partenza.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Shape 1"/>
          <p:cNvSpPr txBox="1">
            <a:spLocks noChangeArrowheads="1"/>
          </p:cNvSpPr>
          <p:nvPr/>
        </p:nvSpPr>
        <p:spPr bwMode="auto">
          <a:xfrm>
            <a:off x="539750" y="0"/>
            <a:ext cx="82296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400">
                <a:solidFill>
                  <a:schemeClr val="bg1"/>
                </a:solidFill>
                <a:latin typeface="Calibri" pitchFamily="34" charset="0"/>
              </a:rPr>
              <a:t>Produzione del formaggio</a:t>
            </a:r>
            <a:endParaRPr lang="it-IT">
              <a:solidFill>
                <a:schemeClr val="bg1"/>
              </a:solidFill>
              <a:latin typeface="Lucida Sans Unicode" pitchFamily="34" charset="0"/>
            </a:endParaRPr>
          </a:p>
        </p:txBody>
      </p:sp>
      <p:pic>
        <p:nvPicPr>
          <p:cNvPr id="24578" name="Segnaposto contenuto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975"/>
            <a:ext cx="33940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Shape 2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>
              <a:latin typeface="Lucida Sans Unicode" pitchFamily="34" charset="0"/>
            </a:endParaRPr>
          </a:p>
        </p:txBody>
      </p:sp>
      <p:sp>
        <p:nvSpPr>
          <p:cNvPr id="24581" name="Rettangolo 5"/>
          <p:cNvSpPr>
            <a:spLocks noChangeArrowheads="1"/>
          </p:cNvSpPr>
          <p:nvPr/>
        </p:nvSpPr>
        <p:spPr bwMode="auto">
          <a:xfrm>
            <a:off x="251520" y="5229200"/>
            <a:ext cx="29878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Lucida Sans Unicode" pitchFamily="34" charset="0"/>
              </a:rPr>
              <a:t>Caglio </a:t>
            </a:r>
            <a:r>
              <a:rPr lang="it-IT" sz="2400" b="1" dirty="0">
                <a:latin typeface="Lucida Sans Unicode" pitchFamily="34" charset="0"/>
              </a:rPr>
              <a:t>nel latte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563938" y="1196975"/>
            <a:ext cx="529272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it-IT" sz="2400" b="1" dirty="0" smtClean="0"/>
              <a:t>Abbiamo seguito varie fasi:</a:t>
            </a:r>
            <a:endParaRPr lang="it-IT" sz="2400" b="1" dirty="0"/>
          </a:p>
          <a:p>
            <a:pPr marL="342900" indent="-342900"/>
            <a:endParaRPr lang="it-IT" sz="2400" b="1" dirty="0"/>
          </a:p>
          <a:p>
            <a:pPr marL="342900" indent="-342900">
              <a:buFontTx/>
              <a:buChar char="•"/>
            </a:pPr>
            <a:r>
              <a:rPr lang="it-IT" sz="2400" b="1" dirty="0"/>
              <a:t>PREPARAZIONE DEL LATTE</a:t>
            </a:r>
          </a:p>
          <a:p>
            <a:pPr marL="342900" indent="-342900">
              <a:buFontTx/>
              <a:buChar char="•"/>
            </a:pPr>
            <a:endParaRPr lang="it-IT" sz="2400" b="1" dirty="0"/>
          </a:p>
          <a:p>
            <a:pPr marL="342900" indent="-342900">
              <a:buFontTx/>
              <a:buChar char="•"/>
            </a:pPr>
            <a:r>
              <a:rPr lang="it-IT" sz="2400" b="1" dirty="0"/>
              <a:t>COAGULAZIONE (abbiamo aggiunto il caglio)</a:t>
            </a:r>
          </a:p>
          <a:p>
            <a:pPr marL="342900" indent="-342900">
              <a:buFontTx/>
              <a:buChar char="•"/>
            </a:pPr>
            <a:endParaRPr lang="it-IT" sz="2400" b="1" dirty="0"/>
          </a:p>
          <a:p>
            <a:pPr marL="342900" indent="-342900">
              <a:buFontTx/>
              <a:buChar char="•"/>
            </a:pPr>
            <a:r>
              <a:rPr lang="it-IT" sz="2400" b="1" dirty="0"/>
              <a:t>ROTTURA DELLA CAGLIATA (abbiamo mescolato cin una forchetta rompendo i grumi che si sono formati) </a:t>
            </a:r>
          </a:p>
          <a:p>
            <a:pPr marL="342900" indent="-342900">
              <a:buFontTx/>
              <a:buChar char="•"/>
            </a:pPr>
            <a:endParaRPr lang="it-IT" sz="2400" b="1" dirty="0"/>
          </a:p>
          <a:p>
            <a:pPr marL="342900" indent="-342900">
              <a:buFontTx/>
              <a:buChar char="•"/>
            </a:pPr>
            <a:r>
              <a:rPr lang="it-IT" sz="2400" b="1" dirty="0"/>
              <a:t>MESSA IN FORMA (filtrazione in un cestello)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>
              <a:latin typeface="Lucida Sans Unicode" pitchFamily="34" charset="0"/>
            </a:endParaRPr>
          </a:p>
        </p:txBody>
      </p:sp>
      <p:pic>
        <p:nvPicPr>
          <p:cNvPr id="26626" name="Segnaposto contenuto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125538"/>
            <a:ext cx="3287712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Segnaposto contenuto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125538"/>
            <a:ext cx="298291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Shap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>
              <a:latin typeface="Lucida Sans Unicode" pitchFamily="34" charset="0"/>
            </a:endParaRPr>
          </a:p>
        </p:txBody>
      </p:sp>
      <p:pic>
        <p:nvPicPr>
          <p:cNvPr id="28674" name="Segnaposto contenuto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00213"/>
            <a:ext cx="38274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Segnaposto contenuto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463" y="1196975"/>
            <a:ext cx="34893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1005</Words>
  <Application>Microsoft Office PowerPoint</Application>
  <PresentationFormat>Presentazione su schermo (4:3)</PresentationFormat>
  <Paragraphs>100</Paragraphs>
  <Slides>19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Viale</vt:lpstr>
      <vt:lpstr>Diapositiva 1</vt:lpstr>
      <vt:lpstr>Diapositiva 2</vt:lpstr>
      <vt:lpstr>Separazione di alcune componenti del latte</vt:lpstr>
      <vt:lpstr>Diapositiva 4</vt:lpstr>
      <vt:lpstr>Diapositiva 5</vt:lpstr>
      <vt:lpstr>PREPARAZIONE DEL FORMAGGIO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Paola</cp:lastModifiedBy>
  <cp:revision>19</cp:revision>
  <dcterms:modified xsi:type="dcterms:W3CDTF">2015-06-17T21:31:11Z</dcterms:modified>
</cp:coreProperties>
</file>